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8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89" r:id="rId17"/>
    <p:sldId id="294" r:id="rId18"/>
    <p:sldId id="273" r:id="rId19"/>
    <p:sldId id="274" r:id="rId20"/>
    <p:sldId id="290" r:id="rId21"/>
    <p:sldId id="293" r:id="rId22"/>
    <p:sldId id="292" r:id="rId23"/>
    <p:sldId id="291" r:id="rId24"/>
    <p:sldId id="281" r:id="rId25"/>
    <p:sldId id="282" r:id="rId26"/>
    <p:sldId id="283" r:id="rId27"/>
    <p:sldId id="284" r:id="rId28"/>
    <p:sldId id="259" r:id="rId29"/>
    <p:sldId id="287" r:id="rId30"/>
    <p:sldId id="286" r:id="rId31"/>
  </p:sldIdLst>
  <p:sldSz cx="18288000" cy="10287000"/>
  <p:notesSz cx="6858000" cy="9144000"/>
  <p:embeddedFontLst>
    <p:embeddedFont>
      <p:font typeface="Roboto Condensed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000000"/>
    <a:srgbClr val="F5C853"/>
    <a:srgbClr val="345EE9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20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hyperlink" Target="https://www.freepik.com/free-ai-image/fathers-day-celebration-with-kid_133766259.htm#fromView=search&amp;page=1&amp;position=1&amp;uuid=178f2566-8357-4cc3-a21d-d72fb0c474a8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hyperlink" Target="https://www.freepik.com/free-ai-image/fathers-day-celebration-with-kid_133766259.htm#fromView=search&amp;page=1&amp;position=1&amp;uuid=178f2566-8357-4cc3-a21d-d72fb0c474a8" TargetMode="Externa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74930" y="1028700"/>
            <a:ext cx="6928577" cy="88844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164697" y="1266114"/>
            <a:ext cx="2790777" cy="27907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44651" y="687907"/>
            <a:ext cx="681586" cy="68158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13596" y="8891612"/>
            <a:ext cx="2790777" cy="27907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524894" y="8257644"/>
            <a:ext cx="802223" cy="8022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101021" y="1676569"/>
            <a:ext cx="2423873" cy="1516022"/>
          </a:xfrm>
          <a:custGeom>
            <a:avLst/>
            <a:gdLst/>
            <a:ahLst/>
            <a:cxnLst/>
            <a:rect l="l" t="t" r="r" b="b"/>
            <a:pathLst>
              <a:path w="2423873" h="1516022">
                <a:moveTo>
                  <a:pt x="0" y="0"/>
                </a:moveTo>
                <a:lnTo>
                  <a:pt x="2423873" y="0"/>
                </a:lnTo>
                <a:lnTo>
                  <a:pt x="2423873" y="1516022"/>
                </a:lnTo>
                <a:lnTo>
                  <a:pt x="0" y="151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2869339" y="3742566"/>
            <a:ext cx="7962333" cy="28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66"/>
              </a:lnSpc>
            </a:pPr>
            <a:r>
              <a:rPr lang="en-US" sz="16404">
                <a:solidFill>
                  <a:srgbClr val="000000"/>
                </a:solidFill>
                <a:latin typeface="Roboto Condensed Bold"/>
              </a:rPr>
              <a:t>Mediator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Freeform 18"/>
          <p:cNvSpPr/>
          <p:nvPr/>
        </p:nvSpPr>
        <p:spPr>
          <a:xfrm>
            <a:off x="6284579" y="-95993"/>
            <a:ext cx="12003421" cy="10478987"/>
          </a:xfrm>
          <a:custGeom>
            <a:avLst/>
            <a:gdLst/>
            <a:ahLst/>
            <a:cxnLst/>
            <a:rect l="l" t="t" r="r" b="b"/>
            <a:pathLst>
              <a:path w="12003421" h="10478987">
                <a:moveTo>
                  <a:pt x="0" y="0"/>
                </a:moveTo>
                <a:lnTo>
                  <a:pt x="12003421" y="0"/>
                </a:lnTo>
                <a:lnTo>
                  <a:pt x="12003421" y="10478986"/>
                </a:lnTo>
                <a:lnTo>
                  <a:pt x="0" y="10478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9" name="Freeform 19"/>
          <p:cNvSpPr/>
          <p:nvPr/>
        </p:nvSpPr>
        <p:spPr>
          <a:xfrm>
            <a:off x="6245562" y="95993"/>
            <a:ext cx="13625166" cy="10287000"/>
          </a:xfrm>
          <a:custGeom>
            <a:avLst/>
            <a:gdLst/>
            <a:ahLst/>
            <a:cxnLst/>
            <a:rect l="l" t="t" r="r" b="b"/>
            <a:pathLst>
              <a:path w="13625166" h="10287000">
                <a:moveTo>
                  <a:pt x="0" y="0"/>
                </a:moveTo>
                <a:lnTo>
                  <a:pt x="13625166" y="0"/>
                </a:lnTo>
                <a:lnTo>
                  <a:pt x="136251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0" name="TextBox 20"/>
          <p:cNvSpPr txBox="1"/>
          <p:nvPr/>
        </p:nvSpPr>
        <p:spPr>
          <a:xfrm>
            <a:off x="-230034" y="1836257"/>
            <a:ext cx="6657922" cy="168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000000"/>
                </a:solidFill>
                <a:latin typeface="Roboto Condensed Bold"/>
              </a:rPr>
              <a:t>Non-contradictory medication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TextBox 18"/>
          <p:cNvSpPr txBox="1"/>
          <p:nvPr/>
        </p:nvSpPr>
        <p:spPr>
          <a:xfrm>
            <a:off x="-1194345" y="1699023"/>
            <a:ext cx="6657922" cy="168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000000"/>
                </a:solidFill>
                <a:latin typeface="Roboto Condensed Bold"/>
              </a:rPr>
              <a:t>Diagnosis with</a:t>
            </a:r>
          </a:p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000000"/>
                </a:solidFill>
                <a:latin typeface="Roboto Condensed Bold"/>
              </a:rPr>
              <a:t>mediator</a:t>
            </a:r>
            <a:r>
              <a:rPr lang="en-US" sz="4802">
                <a:solidFill>
                  <a:srgbClr val="345EE9"/>
                </a:solidFill>
                <a:latin typeface="Roboto Condensed Bold"/>
              </a:rPr>
              <a:t> </a:t>
            </a:r>
          </a:p>
        </p:txBody>
      </p:sp>
      <p:sp>
        <p:nvSpPr>
          <p:cNvPr id="19" name="Freeform 19"/>
          <p:cNvSpPr/>
          <p:nvPr/>
        </p:nvSpPr>
        <p:spPr>
          <a:xfrm>
            <a:off x="4554244" y="0"/>
            <a:ext cx="15743646" cy="10508884"/>
          </a:xfrm>
          <a:custGeom>
            <a:avLst/>
            <a:gdLst/>
            <a:ahLst/>
            <a:cxnLst/>
            <a:rect l="l" t="t" r="r" b="b"/>
            <a:pathLst>
              <a:path w="15743646" h="10508884">
                <a:moveTo>
                  <a:pt x="0" y="0"/>
                </a:moveTo>
                <a:lnTo>
                  <a:pt x="15743645" y="0"/>
                </a:lnTo>
                <a:lnTo>
                  <a:pt x="15743645" y="10508884"/>
                </a:lnTo>
                <a:lnTo>
                  <a:pt x="0" y="10508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0" name="Freeform 20"/>
          <p:cNvSpPr/>
          <p:nvPr/>
        </p:nvSpPr>
        <p:spPr>
          <a:xfrm>
            <a:off x="4617451" y="-179693"/>
            <a:ext cx="15680438" cy="10466693"/>
          </a:xfrm>
          <a:custGeom>
            <a:avLst/>
            <a:gdLst/>
            <a:ahLst/>
            <a:cxnLst/>
            <a:rect l="l" t="t" r="r" b="b"/>
            <a:pathLst>
              <a:path w="15680438" h="10466693">
                <a:moveTo>
                  <a:pt x="0" y="0"/>
                </a:moveTo>
                <a:lnTo>
                  <a:pt x="15680438" y="0"/>
                </a:lnTo>
                <a:lnTo>
                  <a:pt x="15680438" y="10466693"/>
                </a:lnTo>
                <a:lnTo>
                  <a:pt x="0" y="104666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TextBox 18"/>
          <p:cNvSpPr txBox="1"/>
          <p:nvPr/>
        </p:nvSpPr>
        <p:spPr>
          <a:xfrm>
            <a:off x="-978691" y="2049493"/>
            <a:ext cx="6657922" cy="168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000000"/>
                </a:solidFill>
                <a:latin typeface="Roboto Condensed Bold"/>
              </a:rPr>
              <a:t>Collaboration </a:t>
            </a:r>
          </a:p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000000"/>
                </a:solidFill>
                <a:latin typeface="Roboto Condensed Bold"/>
              </a:rPr>
              <a:t>between Drs</a:t>
            </a:r>
            <a:r>
              <a:rPr lang="en-US" sz="4802">
                <a:solidFill>
                  <a:srgbClr val="345EE9"/>
                </a:solidFill>
                <a:latin typeface="Roboto Condensed Bold"/>
              </a:rPr>
              <a:t> </a:t>
            </a:r>
          </a:p>
        </p:txBody>
      </p:sp>
      <p:sp>
        <p:nvSpPr>
          <p:cNvPr id="19" name="Freeform 19"/>
          <p:cNvSpPr/>
          <p:nvPr/>
        </p:nvSpPr>
        <p:spPr>
          <a:xfrm>
            <a:off x="4554244" y="0"/>
            <a:ext cx="15743646" cy="10508884"/>
          </a:xfrm>
          <a:custGeom>
            <a:avLst/>
            <a:gdLst/>
            <a:ahLst/>
            <a:cxnLst/>
            <a:rect l="l" t="t" r="r" b="b"/>
            <a:pathLst>
              <a:path w="15743646" h="10508884">
                <a:moveTo>
                  <a:pt x="0" y="0"/>
                </a:moveTo>
                <a:lnTo>
                  <a:pt x="15743645" y="0"/>
                </a:lnTo>
                <a:lnTo>
                  <a:pt x="15743645" y="10508884"/>
                </a:lnTo>
                <a:lnTo>
                  <a:pt x="0" y="10508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74930" y="1028700"/>
            <a:ext cx="6928577" cy="88844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164697" y="1266114"/>
            <a:ext cx="2790777" cy="27907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44651" y="687907"/>
            <a:ext cx="681586" cy="68158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13596" y="8891612"/>
            <a:ext cx="2790777" cy="27907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524894" y="8257644"/>
            <a:ext cx="802223" cy="8022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101021" y="1676569"/>
            <a:ext cx="2423873" cy="1516022"/>
          </a:xfrm>
          <a:custGeom>
            <a:avLst/>
            <a:gdLst/>
            <a:ahLst/>
            <a:cxnLst/>
            <a:rect l="l" t="t" r="r" b="b"/>
            <a:pathLst>
              <a:path w="2423873" h="1516022">
                <a:moveTo>
                  <a:pt x="0" y="0"/>
                </a:moveTo>
                <a:lnTo>
                  <a:pt x="2423873" y="0"/>
                </a:lnTo>
                <a:lnTo>
                  <a:pt x="2423873" y="1516022"/>
                </a:lnTo>
                <a:lnTo>
                  <a:pt x="0" y="151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2285444" y="3818830"/>
            <a:ext cx="8968383" cy="250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26"/>
              </a:lnSpc>
            </a:pPr>
            <a:r>
              <a:rPr lang="en-US" sz="14590">
                <a:solidFill>
                  <a:srgbClr val="000000"/>
                </a:solidFill>
                <a:latin typeface="Roboto Condensed Bold"/>
              </a:rPr>
              <a:t>ER Diagram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1647"/>
            <a:ext cx="18922046" cy="10017126"/>
          </a:xfrm>
          <a:custGeom>
            <a:avLst/>
            <a:gdLst/>
            <a:ahLst/>
            <a:cxnLst/>
            <a:rect l="l" t="t" r="r" b="b"/>
            <a:pathLst>
              <a:path w="18922046" h="10017126">
                <a:moveTo>
                  <a:pt x="0" y="0"/>
                </a:moveTo>
                <a:lnTo>
                  <a:pt x="18922046" y="0"/>
                </a:lnTo>
                <a:lnTo>
                  <a:pt x="18922046" y="10017127"/>
                </a:lnTo>
                <a:lnTo>
                  <a:pt x="0" y="10017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4"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74930" y="1028700"/>
            <a:ext cx="6928577" cy="88844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164697" y="1266114"/>
            <a:ext cx="2790777" cy="27907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44651" y="687907"/>
            <a:ext cx="681586" cy="68158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13596" y="8891612"/>
            <a:ext cx="2790777" cy="27907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524894" y="8257644"/>
            <a:ext cx="802223" cy="8022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101021" y="1676569"/>
            <a:ext cx="2423873" cy="1516022"/>
          </a:xfrm>
          <a:custGeom>
            <a:avLst/>
            <a:gdLst/>
            <a:ahLst/>
            <a:cxnLst/>
            <a:rect l="l" t="t" r="r" b="b"/>
            <a:pathLst>
              <a:path w="2423873" h="1516022">
                <a:moveTo>
                  <a:pt x="0" y="0"/>
                </a:moveTo>
                <a:lnTo>
                  <a:pt x="2423873" y="0"/>
                </a:lnTo>
                <a:lnTo>
                  <a:pt x="2423873" y="1516022"/>
                </a:lnTo>
                <a:lnTo>
                  <a:pt x="0" y="151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3330515" y="3818830"/>
            <a:ext cx="6878241" cy="250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26"/>
              </a:lnSpc>
            </a:pPr>
            <a:r>
              <a:rPr lang="en-US" sz="14590">
                <a:solidFill>
                  <a:srgbClr val="000000"/>
                </a:solidFill>
                <a:latin typeface="Roboto Condensed Bold"/>
              </a:rPr>
              <a:t>Database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3143" y="8874400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25312" y="9519200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433802" y="-61434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6" y="0"/>
                </a:lnTo>
                <a:lnTo>
                  <a:pt x="3650996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05F48B-1BD8-A886-09A2-08627EA8D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745200" cy="102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79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490770" y="6529784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248842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25312" y="8874400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433802" y="-61434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6" y="0"/>
                </a:lnTo>
                <a:lnTo>
                  <a:pt x="3650996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BD3A9A-A41F-233B-34D2-E51BE8C7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27" y="1828512"/>
            <a:ext cx="10455546" cy="66299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5CE528-3035-0CE8-5D59-61D702A47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42" y="-729583"/>
            <a:ext cx="18467884" cy="1174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4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490770" y="6529784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248842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25312" y="8874400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433802" y="-61434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6" y="0"/>
                </a:lnTo>
                <a:lnTo>
                  <a:pt x="3650996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BD3A9A-A41F-233B-34D2-E51BE8C7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833" y="-816401"/>
            <a:ext cx="18797666" cy="1191980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3143" y="8874400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25312" y="9519200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433802" y="-61434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6" y="0"/>
                </a:lnTo>
                <a:lnTo>
                  <a:pt x="3650996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A1F726C-9B29-C29A-DA74-814EEDC38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41" y="0"/>
            <a:ext cx="18467882" cy="107753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70276" y="42398"/>
            <a:ext cx="7394654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>
                <a:solidFill>
                  <a:srgbClr val="FFFF00"/>
                </a:solidFill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solidFill>
                  <a:srgbClr val="FFFF00"/>
                </a:solidFill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TextBox 18"/>
          <p:cNvSpPr txBox="1"/>
          <p:nvPr/>
        </p:nvSpPr>
        <p:spPr>
          <a:xfrm>
            <a:off x="232771" y="2629364"/>
            <a:ext cx="10889125" cy="1657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6722"/>
              </a:lnSpc>
              <a:buFont typeface="Arial" panose="020B0604020202020204" pitchFamily="34" charset="0"/>
              <a:buChar char="•"/>
            </a:pPr>
            <a:r>
              <a:rPr lang="en-US" sz="4802" dirty="0">
                <a:solidFill>
                  <a:srgbClr val="000000"/>
                </a:solidFill>
                <a:latin typeface="Roboto Condensed Bold"/>
              </a:rPr>
              <a:t>This is </a:t>
            </a:r>
            <a:r>
              <a:rPr lang="en-US" sz="4802" dirty="0">
                <a:solidFill>
                  <a:srgbClr val="E46C0A"/>
                </a:solidFill>
                <a:latin typeface="Roboto Condensed Bold"/>
              </a:rPr>
              <a:t>Jack</a:t>
            </a:r>
          </a:p>
          <a:p>
            <a:pPr marL="685800" indent="-685800">
              <a:lnSpc>
                <a:spcPts val="6722"/>
              </a:lnSpc>
              <a:buFont typeface="Arial" panose="020B0604020202020204" pitchFamily="34" charset="0"/>
              <a:buChar char="•"/>
            </a:pPr>
            <a:r>
              <a:rPr lang="en-US" sz="4802" dirty="0">
                <a:solidFill>
                  <a:srgbClr val="000000"/>
                </a:solidFill>
                <a:latin typeface="Roboto Condensed Bold"/>
              </a:rPr>
              <a:t>Jack is </a:t>
            </a:r>
            <a:r>
              <a:rPr lang="en-US" sz="4802" dirty="0">
                <a:solidFill>
                  <a:srgbClr val="E46C0A"/>
                </a:solidFill>
                <a:latin typeface="Roboto Condensed Bold"/>
              </a:rPr>
              <a:t>4 years old</a:t>
            </a:r>
          </a:p>
        </p:txBody>
      </p:sp>
      <p:pic>
        <p:nvPicPr>
          <p:cNvPr id="1026" name="Picture 2" descr="Fathers day celebration with kid">
            <a:hlinkClick r:id="rId4"/>
            <a:extLst>
              <a:ext uri="{FF2B5EF4-FFF2-40B4-BE49-F238E27FC236}">
                <a16:creationId xmlns:a16="http://schemas.microsoft.com/office/drawing/2014/main" id="{AE23DF70-90B7-9D1D-CFFA-E9E1BC45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536236"/>
            <a:ext cx="8417911" cy="858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id="{46108F37-58FE-9BE4-E147-1D8AE2621D1A}"/>
              </a:ext>
            </a:extLst>
          </p:cNvPr>
          <p:cNvSpPr txBox="1"/>
          <p:nvPr/>
        </p:nvSpPr>
        <p:spPr>
          <a:xfrm>
            <a:off x="236400" y="4518375"/>
            <a:ext cx="8417911" cy="2516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6722"/>
              </a:lnSpc>
              <a:buFont typeface="Arial" panose="020B0604020202020204" pitchFamily="34" charset="0"/>
              <a:buChar char="•"/>
            </a:pPr>
            <a:r>
              <a:rPr lang="en-US" sz="4802" dirty="0">
                <a:solidFill>
                  <a:srgbClr val="000000"/>
                </a:solidFill>
                <a:latin typeface="Roboto Condensed Bold"/>
              </a:rPr>
              <a:t>Jack </a:t>
            </a:r>
            <a:r>
              <a:rPr lang="en-US" sz="4802" dirty="0">
                <a:solidFill>
                  <a:srgbClr val="E46C0A"/>
                </a:solidFill>
                <a:latin typeface="Roboto Condensed Bold"/>
              </a:rPr>
              <a:t>loves</a:t>
            </a:r>
            <a:r>
              <a:rPr lang="en-US" sz="4802" dirty="0">
                <a:solidFill>
                  <a:srgbClr val="000000"/>
                </a:solidFill>
                <a:latin typeface="Roboto Condensed Bold"/>
              </a:rPr>
              <a:t> his father and is the </a:t>
            </a:r>
            <a:r>
              <a:rPr lang="en-US" sz="4802" dirty="0">
                <a:solidFill>
                  <a:srgbClr val="E46C0A"/>
                </a:solidFill>
                <a:latin typeface="Roboto Condensed Bold"/>
              </a:rPr>
              <a:t>best person</a:t>
            </a:r>
            <a:r>
              <a:rPr lang="en-US" sz="4802" dirty="0">
                <a:solidFill>
                  <a:srgbClr val="000000"/>
                </a:solidFill>
                <a:latin typeface="Roboto Condensed Bold"/>
              </a:rPr>
              <a:t> in his life after losing his mother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820245-C27C-C6DB-31F4-3D1208543F4F}"/>
              </a:ext>
            </a:extLst>
          </p:cNvPr>
          <p:cNvSpPr txBox="1"/>
          <p:nvPr/>
        </p:nvSpPr>
        <p:spPr>
          <a:xfrm>
            <a:off x="421265" y="-823104"/>
            <a:ext cx="6211572" cy="2218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426"/>
              </a:lnSpc>
            </a:pPr>
            <a:r>
              <a:rPr lang="en-US" sz="8000" dirty="0">
                <a:solidFill>
                  <a:schemeClr val="bg1"/>
                </a:solidFill>
                <a:latin typeface="Roboto Condensed Bold"/>
              </a:rPr>
              <a:t>Jack's story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490770" y="6529784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248842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25312" y="8874400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433802" y="-61434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6" y="0"/>
                </a:lnTo>
                <a:lnTo>
                  <a:pt x="3650996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BD3A9A-A41F-233B-34D2-E51BE8C7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27" y="1828512"/>
            <a:ext cx="10455546" cy="66299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5CE528-3035-0CE8-5D59-61D702A47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037" y="1820892"/>
            <a:ext cx="10447925" cy="66452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A46835-F6C0-B62B-41E2-ACC50673F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796" y="1843754"/>
            <a:ext cx="10478408" cy="65994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54CAF56-ED0D-A2E7-B179-C8148D276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744" y="1950443"/>
            <a:ext cx="10516511" cy="638611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58D106-1420-8525-C4ED-662FF5D278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796" y="1912340"/>
            <a:ext cx="10478408" cy="64623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88BDC7D-0637-0554-E3D1-9AA44C2FD8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37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490770" y="6529784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248842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25312" y="8874400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433802" y="-61434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6" y="0"/>
                </a:lnTo>
                <a:lnTo>
                  <a:pt x="3650996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BD3A9A-A41F-233B-34D2-E51BE8C7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27" y="1828512"/>
            <a:ext cx="10455546" cy="66299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5CE528-3035-0CE8-5D59-61D702A47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037" y="1820892"/>
            <a:ext cx="10447925" cy="66452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A46835-F6C0-B62B-41E2-ACC50673F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5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490770" y="6529784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248842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25312" y="8874400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433802" y="-61434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6" y="0"/>
                </a:lnTo>
                <a:lnTo>
                  <a:pt x="3650996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BD3A9A-A41F-233B-34D2-E51BE8C7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27" y="1828512"/>
            <a:ext cx="10455546" cy="66299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5CE528-3035-0CE8-5D59-61D702A47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037" y="1820892"/>
            <a:ext cx="10447925" cy="66452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A46835-F6C0-B62B-41E2-ACC50673F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796" y="1843754"/>
            <a:ext cx="10478408" cy="65994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54CAF56-ED0D-A2E7-B179-C8148D276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18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490770" y="6529784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248842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25312" y="8874400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433802" y="-61434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6" y="0"/>
                </a:lnTo>
                <a:lnTo>
                  <a:pt x="3650996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BD3A9A-A41F-233B-34D2-E51BE8C7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27" y="1828512"/>
            <a:ext cx="10455546" cy="66299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5CE528-3035-0CE8-5D59-61D702A47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037" y="1820892"/>
            <a:ext cx="10447925" cy="66452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A46835-F6C0-B62B-41E2-ACC50673F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796" y="1843754"/>
            <a:ext cx="10478408" cy="65994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54CAF56-ED0D-A2E7-B179-C8148D276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744" y="1950443"/>
            <a:ext cx="10516511" cy="638611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58D106-1420-8525-C4ED-662FF5D278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796" y="1912340"/>
            <a:ext cx="10478408" cy="64623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BF1411-9E5E-B398-1CAE-8F2A47F55F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88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49951" y="1028700"/>
            <a:ext cx="6928577" cy="88844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164697" y="1266114"/>
            <a:ext cx="2790777" cy="27907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44651" y="687907"/>
            <a:ext cx="681586" cy="68158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13596" y="8891612"/>
            <a:ext cx="2790777" cy="27907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524894" y="8257644"/>
            <a:ext cx="802223" cy="8022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101021" y="1676569"/>
            <a:ext cx="2423873" cy="1516022"/>
          </a:xfrm>
          <a:custGeom>
            <a:avLst/>
            <a:gdLst/>
            <a:ahLst/>
            <a:cxnLst/>
            <a:rect l="l" t="t" r="r" b="b"/>
            <a:pathLst>
              <a:path w="2423873" h="1516022">
                <a:moveTo>
                  <a:pt x="0" y="0"/>
                </a:moveTo>
                <a:lnTo>
                  <a:pt x="2423873" y="0"/>
                </a:lnTo>
                <a:lnTo>
                  <a:pt x="2423873" y="1516022"/>
                </a:lnTo>
                <a:lnTo>
                  <a:pt x="0" y="151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1028700" y="4089130"/>
            <a:ext cx="12482482" cy="1889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70"/>
              </a:lnSpc>
            </a:pPr>
            <a:r>
              <a:rPr lang="en-US" sz="10978">
                <a:solidFill>
                  <a:srgbClr val="000000"/>
                </a:solidFill>
                <a:latin typeface="Roboto Condensed Bold"/>
              </a:rPr>
              <a:t>Results and next step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TextBox 18"/>
          <p:cNvSpPr txBox="1"/>
          <p:nvPr/>
        </p:nvSpPr>
        <p:spPr>
          <a:xfrm>
            <a:off x="-318613" y="3966026"/>
            <a:ext cx="8014813" cy="1879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70918" lvl="1" indent="-585459" algn="just">
              <a:lnSpc>
                <a:spcPts val="7592"/>
              </a:lnSpc>
              <a:buFont typeface="Arial"/>
              <a:buChar char="•"/>
            </a:pPr>
            <a:r>
              <a:rPr lang="en-US" sz="5423" dirty="0">
                <a:solidFill>
                  <a:srgbClr val="000000"/>
                </a:solidFill>
                <a:latin typeface="Roboto Condensed Bold"/>
              </a:rPr>
              <a:t>A </a:t>
            </a:r>
            <a:r>
              <a:rPr lang="en-US" sz="5423" dirty="0">
                <a:solidFill>
                  <a:srgbClr val="345EE9"/>
                </a:solidFill>
                <a:latin typeface="Roboto Condensed Bold"/>
              </a:rPr>
              <a:t>program</a:t>
            </a:r>
            <a:r>
              <a:rPr lang="en-US" sz="5423" dirty="0">
                <a:solidFill>
                  <a:srgbClr val="000000"/>
                </a:solidFill>
                <a:latin typeface="Roboto Condensed Bold"/>
              </a:rPr>
              <a:t> to record the </a:t>
            </a:r>
            <a:r>
              <a:rPr lang="en-US" sz="5423" dirty="0">
                <a:solidFill>
                  <a:schemeClr val="accent6">
                    <a:lumMod val="75000"/>
                  </a:schemeClr>
                </a:solidFill>
                <a:latin typeface="Roboto Condensed Bold"/>
              </a:rPr>
              <a:t>patient's medical record</a:t>
            </a:r>
            <a:endParaRPr lang="en-US" sz="5423" dirty="0">
              <a:solidFill>
                <a:srgbClr val="000000"/>
              </a:solidFill>
              <a:latin typeface="Roboto Condense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345935" y="5269761"/>
            <a:ext cx="8275065" cy="2854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70918" lvl="1" indent="-585459" algn="just">
              <a:lnSpc>
                <a:spcPts val="7592"/>
              </a:lnSpc>
              <a:buFont typeface="Arial"/>
              <a:buChar char="•"/>
            </a:pPr>
            <a:r>
              <a:rPr lang="en-US" sz="5423" dirty="0">
                <a:solidFill>
                  <a:srgbClr val="000000"/>
                </a:solidFill>
                <a:latin typeface="Roboto Condensed Bold"/>
              </a:rPr>
              <a:t>Increasing the </a:t>
            </a:r>
            <a:r>
              <a:rPr lang="en-US" sz="5423" dirty="0">
                <a:solidFill>
                  <a:srgbClr val="E46C0A"/>
                </a:solidFill>
                <a:latin typeface="Roboto Condensed Bold"/>
              </a:rPr>
              <a:t>data set</a:t>
            </a:r>
          </a:p>
          <a:p>
            <a:pPr algn="just">
              <a:lnSpc>
                <a:spcPts val="7592"/>
              </a:lnSpc>
              <a:spcBef>
                <a:spcPct val="0"/>
              </a:spcBef>
            </a:pPr>
            <a:r>
              <a:rPr lang="en-US" sz="5423" dirty="0">
                <a:solidFill>
                  <a:srgbClr val="000000"/>
                </a:solidFill>
                <a:latin typeface="Roboto Condensed Bold"/>
              </a:rPr>
              <a:t>       for medications</a:t>
            </a:r>
          </a:p>
          <a:p>
            <a:pPr marL="1170919" lvl="1" indent="-585459" algn="just">
              <a:lnSpc>
                <a:spcPts val="7592"/>
              </a:lnSpc>
              <a:buFont typeface="Arial"/>
              <a:buChar char="•"/>
            </a:pPr>
            <a:endParaRPr lang="en-US" sz="5423" dirty="0">
              <a:solidFill>
                <a:srgbClr val="000000"/>
              </a:solidFill>
              <a:latin typeface="Roboto Condense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361545" y="1848827"/>
            <a:ext cx="5682389" cy="188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70"/>
              </a:lnSpc>
            </a:pPr>
            <a:r>
              <a:rPr lang="en-US" sz="10978" dirty="0">
                <a:solidFill>
                  <a:srgbClr val="000000"/>
                </a:solidFill>
                <a:latin typeface="Roboto Condensed Bold"/>
              </a:rPr>
              <a:t> Next step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33400" y="1927785"/>
            <a:ext cx="4495800" cy="1731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92"/>
              </a:lnSpc>
            </a:pPr>
            <a:r>
              <a:rPr lang="en-US" sz="10066" dirty="0">
                <a:latin typeface="Roboto Condensed Bold"/>
              </a:rPr>
              <a:t>Results</a:t>
            </a: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D8A5C368-F0DE-1A4A-CF92-8D4F1CB97EBE}"/>
              </a:ext>
            </a:extLst>
          </p:cNvPr>
          <p:cNvSpPr txBox="1"/>
          <p:nvPr/>
        </p:nvSpPr>
        <p:spPr>
          <a:xfrm>
            <a:off x="7345935" y="4004629"/>
            <a:ext cx="10689307" cy="904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70919" lvl="1" indent="-585459" algn="just">
              <a:lnSpc>
                <a:spcPts val="7592"/>
              </a:lnSpc>
              <a:buFont typeface="Arial"/>
              <a:buChar char="•"/>
            </a:pPr>
            <a:r>
              <a:rPr lang="en-US" sz="5423" dirty="0">
                <a:solidFill>
                  <a:srgbClr val="000000"/>
                </a:solidFill>
                <a:latin typeface="Roboto Condensed Bold"/>
              </a:rPr>
              <a:t>Deploy the application </a:t>
            </a:r>
            <a:r>
              <a:rPr lang="en-US" sz="5423" dirty="0">
                <a:solidFill>
                  <a:srgbClr val="E46C0A"/>
                </a:solidFill>
                <a:latin typeface="Roboto Condensed Bold"/>
              </a:rPr>
              <a:t>in hospitals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13028" y="8414481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87071" y="-1518983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894286" y="-18355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dirty="0"/>
          </a:p>
        </p:txBody>
      </p:sp>
      <p:sp>
        <p:nvSpPr>
          <p:cNvPr id="18" name="TextBox 18"/>
          <p:cNvSpPr txBox="1"/>
          <p:nvPr/>
        </p:nvSpPr>
        <p:spPr>
          <a:xfrm>
            <a:off x="381000" y="3416256"/>
            <a:ext cx="9448800" cy="2477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 algn="just">
              <a:lnSpc>
                <a:spcPts val="656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690" dirty="0">
                <a:solidFill>
                  <a:srgbClr val="000000"/>
                </a:solidFill>
                <a:latin typeface="Roboto Condensed Bold"/>
              </a:rPr>
              <a:t>Giving a life opportunity to someone who could have taken a </a:t>
            </a:r>
            <a:r>
              <a:rPr lang="en-US" sz="4690" dirty="0">
                <a:solidFill>
                  <a:srgbClr val="E46C0A"/>
                </a:solidFill>
                <a:latin typeface="Roboto Condensed Bold"/>
              </a:rPr>
              <a:t>conflicting medication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2609656" y="1245534"/>
            <a:ext cx="11136720" cy="170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13"/>
              </a:lnSpc>
            </a:pPr>
            <a:r>
              <a:rPr lang="en-US" sz="9795">
                <a:solidFill>
                  <a:srgbClr val="000000"/>
                </a:solidFill>
                <a:latin typeface="Roboto Condensed Bold"/>
              </a:rPr>
              <a:t>Our goal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09FD487F-D345-8BE5-DAC6-8894A33D93A9}"/>
              </a:ext>
            </a:extLst>
          </p:cNvPr>
          <p:cNvSpPr txBox="1"/>
          <p:nvPr/>
        </p:nvSpPr>
        <p:spPr>
          <a:xfrm>
            <a:off x="414728" y="6064839"/>
            <a:ext cx="10016815" cy="78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 algn="just">
              <a:lnSpc>
                <a:spcPts val="656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690" dirty="0">
                <a:solidFill>
                  <a:srgbClr val="000000"/>
                </a:solidFill>
                <a:latin typeface="Roboto Condensed Bold"/>
              </a:rPr>
              <a:t>Someone died</a:t>
            </a:r>
            <a:endParaRPr lang="en-US" sz="4690" dirty="0">
              <a:solidFill>
                <a:srgbClr val="345EE9"/>
              </a:solidFill>
              <a:latin typeface="Roboto Condensed Bold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311E4A8-C5DD-2074-E9A2-2B7D81F01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94" y="1586962"/>
            <a:ext cx="9117282" cy="91172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78363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43891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318502" y="207179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6" y="0"/>
                </a:lnTo>
                <a:lnTo>
                  <a:pt x="3650996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TextBox 18"/>
          <p:cNvSpPr txBox="1"/>
          <p:nvPr/>
        </p:nvSpPr>
        <p:spPr>
          <a:xfrm>
            <a:off x="1028700" y="3529596"/>
            <a:ext cx="7944594" cy="340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4"/>
              </a:lnSpc>
            </a:pPr>
            <a:r>
              <a:rPr lang="en-US" sz="19788">
                <a:solidFill>
                  <a:srgbClr val="000000"/>
                </a:solidFill>
                <a:latin typeface="Roboto Condensed Bold"/>
              </a:rPr>
              <a:t>Thanks 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304322" y="-178833"/>
            <a:ext cx="10644708" cy="10644665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6666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142514" y="9903100"/>
            <a:ext cx="767800" cy="7678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7688272" y="-531559"/>
            <a:ext cx="14003929" cy="11185247"/>
          </a:xfrm>
          <a:custGeom>
            <a:avLst/>
            <a:gdLst/>
            <a:ahLst/>
            <a:cxnLst/>
            <a:rect l="l" t="t" r="r" b="b"/>
            <a:pathLst>
              <a:path w="14003929" h="11185247">
                <a:moveTo>
                  <a:pt x="0" y="0"/>
                </a:moveTo>
                <a:lnTo>
                  <a:pt x="14003930" y="0"/>
                </a:lnTo>
                <a:lnTo>
                  <a:pt x="14003930" y="11185247"/>
                </a:lnTo>
                <a:lnTo>
                  <a:pt x="0" y="11185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-1447730" y="1189877"/>
            <a:ext cx="8762333" cy="1094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7"/>
              </a:lnSpc>
            </a:pPr>
            <a:r>
              <a:rPr lang="en-US" sz="6319">
                <a:solidFill>
                  <a:srgbClr val="E16666"/>
                </a:solidFill>
                <a:latin typeface="Roboto Condensed Bold"/>
              </a:rPr>
              <a:t>Brainstorming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3511768"/>
            <a:ext cx="10072636" cy="87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3"/>
              </a:lnSpc>
            </a:pPr>
            <a:r>
              <a:rPr lang="en-US" sz="5088">
                <a:solidFill>
                  <a:srgbClr val="000000"/>
                </a:solidFill>
                <a:latin typeface="Roboto Condensed Bold"/>
              </a:rPr>
              <a:t>To solve a problem facing people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0" y="4586596"/>
            <a:ext cx="10072636" cy="87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3"/>
              </a:lnSpc>
            </a:pPr>
            <a:r>
              <a:rPr lang="en-US" sz="5088">
                <a:solidFill>
                  <a:srgbClr val="212027"/>
                </a:solidFill>
                <a:latin typeface="Roboto Condensed Bold"/>
              </a:rPr>
              <a:t>We achieve our course objectives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TextBox 18"/>
          <p:cNvSpPr txBox="1"/>
          <p:nvPr/>
        </p:nvSpPr>
        <p:spPr>
          <a:xfrm>
            <a:off x="-720156" y="1836257"/>
            <a:ext cx="6657922" cy="83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000000"/>
                </a:solidFill>
                <a:latin typeface="Roboto Condensed Bold"/>
              </a:rPr>
              <a:t>Abdominal pain</a:t>
            </a:r>
          </a:p>
        </p:txBody>
      </p:sp>
      <p:sp>
        <p:nvSpPr>
          <p:cNvPr id="19" name="Freeform 19"/>
          <p:cNvSpPr/>
          <p:nvPr/>
        </p:nvSpPr>
        <p:spPr>
          <a:xfrm>
            <a:off x="6284579" y="-95993"/>
            <a:ext cx="12003421" cy="10478987"/>
          </a:xfrm>
          <a:custGeom>
            <a:avLst/>
            <a:gdLst/>
            <a:ahLst/>
            <a:cxnLst/>
            <a:rect l="l" t="t" r="r" b="b"/>
            <a:pathLst>
              <a:path w="12003421" h="10478987">
                <a:moveTo>
                  <a:pt x="0" y="0"/>
                </a:moveTo>
                <a:lnTo>
                  <a:pt x="12003421" y="0"/>
                </a:lnTo>
                <a:lnTo>
                  <a:pt x="12003421" y="10478986"/>
                </a:lnTo>
                <a:lnTo>
                  <a:pt x="0" y="10478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1026" name="Picture 2" descr="Fathers day celebration with kid">
            <a:hlinkClick r:id="rId5"/>
            <a:extLst>
              <a:ext uri="{FF2B5EF4-FFF2-40B4-BE49-F238E27FC236}">
                <a16:creationId xmlns:a16="http://schemas.microsoft.com/office/drawing/2014/main" id="{AE23DF70-90B7-9D1D-CFFA-E9E1BC45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690" y="1801144"/>
            <a:ext cx="11744325" cy="782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43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81561" y="-2292501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153533" y="2314038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84FA7A-4CB3-6972-2B3B-0EEDC017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573" y="259416"/>
            <a:ext cx="8620348" cy="86078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0" name="Group 8">
            <a:extLst>
              <a:ext uri="{FF2B5EF4-FFF2-40B4-BE49-F238E27FC236}">
                <a16:creationId xmlns:a16="http://schemas.microsoft.com/office/drawing/2014/main" id="{A54E1429-8063-DC3C-3DB3-DE59E60C79BC}"/>
              </a:ext>
            </a:extLst>
          </p:cNvPr>
          <p:cNvGrpSpPr/>
          <p:nvPr/>
        </p:nvGrpSpPr>
        <p:grpSpPr>
          <a:xfrm>
            <a:off x="-170276" y="42398"/>
            <a:ext cx="7394654" cy="1643042"/>
            <a:chOff x="0" y="0"/>
            <a:chExt cx="812800" cy="812800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00AE966-4FE0-25B8-420D-D003AD4AC89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>
                <a:solidFill>
                  <a:srgbClr val="FFFF00"/>
                </a:solidFill>
              </a:endParaRPr>
            </a:p>
          </p:txBody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52084B3B-F650-2893-A5F4-7029A8C8997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solidFill>
                  <a:srgbClr val="FFFF00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D486282-9650-FC02-B639-A3556C80302C}"/>
              </a:ext>
            </a:extLst>
          </p:cNvPr>
          <p:cNvSpPr txBox="1"/>
          <p:nvPr/>
        </p:nvSpPr>
        <p:spPr>
          <a:xfrm>
            <a:off x="421265" y="-823104"/>
            <a:ext cx="6211572" cy="2218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426"/>
              </a:lnSpc>
            </a:pPr>
            <a:r>
              <a:rPr lang="en-US" sz="8000" dirty="0">
                <a:solidFill>
                  <a:schemeClr val="bg1"/>
                </a:solidFill>
                <a:latin typeface="Roboto Condensed Bold"/>
              </a:rPr>
              <a:t>Jack's story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4552FB79-719B-E615-1A87-3BA2F554E8D6}"/>
              </a:ext>
            </a:extLst>
          </p:cNvPr>
          <p:cNvSpPr txBox="1"/>
          <p:nvPr/>
        </p:nvSpPr>
        <p:spPr>
          <a:xfrm>
            <a:off x="442633" y="2494452"/>
            <a:ext cx="10889125" cy="798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6722"/>
              </a:lnSpc>
              <a:buFont typeface="Arial" panose="020B0604020202020204" pitchFamily="34" charset="0"/>
              <a:buChar char="•"/>
            </a:pPr>
            <a:r>
              <a:rPr lang="en-US" sz="4802" dirty="0">
                <a:latin typeface="Roboto Condensed Bold"/>
              </a:rPr>
              <a:t> Jack </a:t>
            </a:r>
            <a:r>
              <a:rPr lang="en-US" sz="4802" dirty="0">
                <a:solidFill>
                  <a:srgbClr val="E46C0A"/>
                </a:solidFill>
                <a:latin typeface="Roboto Condensed Bold"/>
              </a:rPr>
              <a:t>lose his father</a:t>
            </a: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097F5813-BEE7-FF51-3941-1FD3AFFF42F5}"/>
              </a:ext>
            </a:extLst>
          </p:cNvPr>
          <p:cNvSpPr txBox="1"/>
          <p:nvPr/>
        </p:nvSpPr>
        <p:spPr>
          <a:xfrm>
            <a:off x="506735" y="3630424"/>
            <a:ext cx="7677448" cy="1657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6722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latin typeface="Roboto Condensed Bold"/>
              </a:rPr>
              <a:t>Jack’s father </a:t>
            </a:r>
            <a:r>
              <a:rPr lang="en-US" sz="4800" dirty="0">
                <a:solidFill>
                  <a:srgbClr val="E46C0A"/>
                </a:solidFill>
                <a:latin typeface="Roboto Condensed Bold"/>
              </a:rPr>
              <a:t>take 2 drugs  conflicting medication</a:t>
            </a:r>
            <a:endParaRPr lang="en-US" sz="4802" dirty="0">
              <a:solidFill>
                <a:srgbClr val="E46C0A"/>
              </a:solidFill>
              <a:latin typeface="Roboto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786249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85508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3451451" y="-2016781"/>
            <a:ext cx="20839330" cy="13889414"/>
          </a:xfrm>
          <a:custGeom>
            <a:avLst/>
            <a:gdLst/>
            <a:ahLst/>
            <a:cxnLst/>
            <a:rect l="l" t="t" r="r" b="b"/>
            <a:pathLst>
              <a:path w="20839330" h="13889414">
                <a:moveTo>
                  <a:pt x="0" y="0"/>
                </a:moveTo>
                <a:lnTo>
                  <a:pt x="20839331" y="0"/>
                </a:lnTo>
                <a:lnTo>
                  <a:pt x="20839331" y="13889414"/>
                </a:lnTo>
                <a:lnTo>
                  <a:pt x="0" y="13889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0" y="3161689"/>
            <a:ext cx="11288140" cy="176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8528" lvl="1" indent="-549264" algn="l">
              <a:lnSpc>
                <a:spcPts val="7123"/>
              </a:lnSpc>
              <a:buFont typeface="Arial"/>
              <a:buChar char="•"/>
            </a:pPr>
            <a:r>
              <a:rPr lang="en-US" sz="5088">
                <a:solidFill>
                  <a:srgbClr val="000000"/>
                </a:solidFill>
                <a:latin typeface="Roboto Condensed Bold"/>
              </a:rPr>
              <a:t>The doctor forgot to ask</a:t>
            </a:r>
          </a:p>
          <a:p>
            <a:pPr marL="1098528" lvl="1" indent="-549264" algn="l">
              <a:lnSpc>
                <a:spcPts val="7123"/>
              </a:lnSpc>
              <a:buFont typeface="Arial"/>
              <a:buChar char="•"/>
            </a:pPr>
            <a:r>
              <a:rPr lang="en-US" sz="5088">
                <a:solidFill>
                  <a:srgbClr val="000000"/>
                </a:solidFill>
                <a:latin typeface="Roboto Condensed Bold"/>
              </a:rPr>
              <a:t>Or the patient gives an unclear answer</a:t>
            </a:r>
          </a:p>
        </p:txBody>
      </p:sp>
    </p:spTree>
    <p:extLst>
      <p:ext uri="{BB962C8B-B14F-4D97-AF65-F5344CB8AC3E}">
        <p14:creationId xmlns:p14="http://schemas.microsoft.com/office/powerpoint/2010/main" val="649726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182735" y="443271"/>
            <a:ext cx="1334972" cy="143124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-299040" y="6515938"/>
            <a:ext cx="11288140" cy="1766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8528" lvl="1" indent="-549264">
              <a:lnSpc>
                <a:spcPts val="7123"/>
              </a:lnSpc>
              <a:buFont typeface="Arial"/>
              <a:buChar char="•"/>
            </a:pPr>
            <a:r>
              <a:rPr lang="en-US" sz="5088" dirty="0">
                <a:solidFill>
                  <a:srgbClr val="FF0000"/>
                </a:solidFill>
                <a:latin typeface="Roboto Condensed Bold"/>
              </a:rPr>
              <a:t>1250 </a:t>
            </a:r>
            <a:r>
              <a:rPr lang="en-US" sz="5088" dirty="0">
                <a:solidFill>
                  <a:srgbClr val="000000"/>
                </a:solidFill>
                <a:latin typeface="Roboto Condensed Bold"/>
              </a:rPr>
              <a:t>people </a:t>
            </a:r>
            <a:r>
              <a:rPr lang="en-US" sz="5400" dirty="0">
                <a:solidFill>
                  <a:srgbClr val="000000"/>
                </a:solidFill>
                <a:latin typeface="Roboto Condensed Bold"/>
              </a:rPr>
              <a:t>died </a:t>
            </a:r>
            <a:r>
              <a:rPr lang="en-US" sz="5400" dirty="0">
                <a:solidFill>
                  <a:srgbClr val="FF0000"/>
                </a:solidFill>
                <a:latin typeface="Roboto Condensed Bold"/>
              </a:rPr>
              <a:t>0.5%</a:t>
            </a:r>
          </a:p>
          <a:p>
            <a:pPr marL="1098528" lvl="1" indent="-549264" algn="l">
              <a:lnSpc>
                <a:spcPts val="7123"/>
              </a:lnSpc>
              <a:buFont typeface="Arial"/>
              <a:buChar char="•"/>
            </a:pPr>
            <a:endParaRPr lang="en-US" sz="5400" dirty="0">
              <a:solidFill>
                <a:srgbClr val="000000"/>
              </a:solidFill>
              <a:latin typeface="Roboto Condensed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6EE708-2918-F606-12CE-03CCCDE64D30}"/>
              </a:ext>
            </a:extLst>
          </p:cNvPr>
          <p:cNvSpPr txBox="1"/>
          <p:nvPr/>
        </p:nvSpPr>
        <p:spPr>
          <a:xfrm>
            <a:off x="-411194" y="4181345"/>
            <a:ext cx="10799327" cy="846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98528" lvl="1" indent="-549264" algn="l">
              <a:lnSpc>
                <a:spcPts val="7123"/>
              </a:lnSpc>
              <a:buFont typeface="Arial"/>
              <a:buChar char="•"/>
            </a:pPr>
            <a:r>
              <a:rPr lang="en-US" sz="5088" dirty="0">
                <a:latin typeface="Roboto Condensed Bold"/>
              </a:rPr>
              <a:t>135,700,00 Emergency cases</a:t>
            </a:r>
            <a:endParaRPr lang="en-US" sz="5088" dirty="0">
              <a:solidFill>
                <a:srgbClr val="E46C0A"/>
              </a:solidFill>
              <a:latin typeface="Roboto Condensed Bold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292799" y="7886700"/>
            <a:ext cx="3299767" cy="3490725"/>
            <a:chOff x="76200" y="28575"/>
            <a:chExt cx="841281" cy="889966"/>
          </a:xfrm>
        </p:grpSpPr>
        <p:sp>
          <p:nvSpPr>
            <p:cNvPr id="3" name="Freeform 3"/>
            <p:cNvSpPr/>
            <p:nvPr/>
          </p:nvSpPr>
          <p:spPr>
            <a:xfrm>
              <a:off x="104681" y="105741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AutoShape 2">
            <a:extLst>
              <a:ext uri="{FF2B5EF4-FFF2-40B4-BE49-F238E27FC236}">
                <a16:creationId xmlns:a16="http://schemas.microsoft.com/office/drawing/2014/main" id="{3AEF6FC4-55E8-7255-B2D9-4A20E1B968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78492" y="377052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9C25B5-9157-5D6B-32B4-EBCF15863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556" y="100161"/>
            <a:ext cx="8880509" cy="88676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1" name="Group 8">
            <a:extLst>
              <a:ext uri="{FF2B5EF4-FFF2-40B4-BE49-F238E27FC236}">
                <a16:creationId xmlns:a16="http://schemas.microsoft.com/office/drawing/2014/main" id="{05DF252C-280D-C0ED-BEB3-DEE6371376FC}"/>
              </a:ext>
            </a:extLst>
          </p:cNvPr>
          <p:cNvGrpSpPr/>
          <p:nvPr/>
        </p:nvGrpSpPr>
        <p:grpSpPr>
          <a:xfrm>
            <a:off x="-170276" y="42398"/>
            <a:ext cx="7394654" cy="1643042"/>
            <a:chOff x="0" y="0"/>
            <a:chExt cx="812800" cy="812800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F82B0A6-FEFF-D89E-EAC8-37543580120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>
                <a:solidFill>
                  <a:srgbClr val="FFFF00"/>
                </a:solidFill>
              </a:endParaRPr>
            </a:p>
          </p:txBody>
        </p:sp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75D7A16B-A83B-DE32-9728-EA9F969E56A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solidFill>
                  <a:srgbClr val="FFFF00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9B4F5CA-73BD-57CD-3C77-DCE7CC33C4A4}"/>
              </a:ext>
            </a:extLst>
          </p:cNvPr>
          <p:cNvSpPr txBox="1"/>
          <p:nvPr/>
        </p:nvSpPr>
        <p:spPr>
          <a:xfrm>
            <a:off x="-972063" y="-726063"/>
            <a:ext cx="8998227" cy="2218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426"/>
              </a:lnSpc>
            </a:pPr>
            <a:r>
              <a:rPr lang="en-US" sz="6000" dirty="0">
                <a:solidFill>
                  <a:schemeClr val="bg1"/>
                </a:solidFill>
                <a:latin typeface="Roboto Condensed Bold"/>
              </a:rPr>
              <a:t>Global statistics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B2DE74-C3E1-55DF-6C18-2193CFDA7C19}"/>
              </a:ext>
            </a:extLst>
          </p:cNvPr>
          <p:cNvSpPr txBox="1"/>
          <p:nvPr/>
        </p:nvSpPr>
        <p:spPr>
          <a:xfrm>
            <a:off x="71002" y="2848858"/>
            <a:ext cx="11288140" cy="846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9264" lvl="1" algn="l">
              <a:lnSpc>
                <a:spcPts val="7123"/>
              </a:lnSpc>
            </a:pPr>
            <a:r>
              <a:rPr lang="en-US" sz="5088" dirty="0">
                <a:latin typeface="Roboto Condensed Bold"/>
              </a:rPr>
              <a:t>Global Health Organization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AB7B917F-9641-E3FD-4B15-10440342D849}"/>
              </a:ext>
            </a:extLst>
          </p:cNvPr>
          <p:cNvSpPr txBox="1"/>
          <p:nvPr/>
        </p:nvSpPr>
        <p:spPr>
          <a:xfrm>
            <a:off x="-299040" y="5330015"/>
            <a:ext cx="11288140" cy="1766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8528" lvl="1" indent="-549264" algn="l">
              <a:lnSpc>
                <a:spcPts val="7123"/>
              </a:lnSpc>
              <a:buFont typeface="Arial"/>
              <a:buChar char="•"/>
            </a:pPr>
            <a:r>
              <a:rPr lang="en-US" sz="5088" dirty="0">
                <a:solidFill>
                  <a:srgbClr val="FF0000"/>
                </a:solidFill>
                <a:latin typeface="Roboto Condensed Bold"/>
              </a:rPr>
              <a:t>250,000</a:t>
            </a:r>
            <a:r>
              <a:rPr lang="en-US" sz="5088" dirty="0">
                <a:solidFill>
                  <a:srgbClr val="000000"/>
                </a:solidFill>
                <a:latin typeface="Roboto Condensed Bold"/>
              </a:rPr>
              <a:t> Drug conflicts </a:t>
            </a:r>
            <a:r>
              <a:rPr lang="en-US" sz="5088" dirty="0">
                <a:latin typeface="Roboto Condensed Bold"/>
              </a:rPr>
              <a:t>in </a:t>
            </a:r>
            <a:r>
              <a:rPr lang="en-US" sz="5088" dirty="0">
                <a:solidFill>
                  <a:srgbClr val="E46C0A"/>
                </a:solidFill>
                <a:latin typeface="Roboto Condensed Bold"/>
              </a:rPr>
              <a:t>USA in 2019</a:t>
            </a:r>
            <a:endParaRPr lang="en-US" sz="5088" dirty="0">
              <a:solidFill>
                <a:srgbClr val="000000"/>
              </a:solidFill>
              <a:latin typeface="Roboto Condensed Bold"/>
            </a:endParaRPr>
          </a:p>
          <a:p>
            <a:pPr marL="549264" lvl="1" algn="l">
              <a:lnSpc>
                <a:spcPts val="7123"/>
              </a:lnSpc>
            </a:pPr>
            <a:endParaRPr lang="en-US" sz="5400" dirty="0">
              <a:solidFill>
                <a:srgbClr val="000000"/>
              </a:solidFill>
              <a:latin typeface="Roboto Condensed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Freeform 18"/>
          <p:cNvSpPr/>
          <p:nvPr/>
        </p:nvSpPr>
        <p:spPr>
          <a:xfrm>
            <a:off x="-501605" y="-1481948"/>
            <a:ext cx="18789605" cy="12546414"/>
          </a:xfrm>
          <a:custGeom>
            <a:avLst/>
            <a:gdLst/>
            <a:ahLst/>
            <a:cxnLst/>
            <a:rect l="l" t="t" r="r" b="b"/>
            <a:pathLst>
              <a:path w="18789605" h="12546414">
                <a:moveTo>
                  <a:pt x="0" y="0"/>
                </a:moveTo>
                <a:lnTo>
                  <a:pt x="18789604" y="0"/>
                </a:lnTo>
                <a:lnTo>
                  <a:pt x="18789604" y="12546414"/>
                </a:lnTo>
                <a:lnTo>
                  <a:pt x="0" y="12546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9" name="TextBox 19"/>
          <p:cNvSpPr txBox="1"/>
          <p:nvPr/>
        </p:nvSpPr>
        <p:spPr>
          <a:xfrm>
            <a:off x="232771" y="642776"/>
            <a:ext cx="4587105" cy="162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31"/>
              </a:lnSpc>
            </a:pPr>
            <a:r>
              <a:rPr lang="en-US" sz="9450" dirty="0">
                <a:solidFill>
                  <a:srgbClr val="000000"/>
                </a:solidFill>
                <a:latin typeface="Roboto Condensed Bold"/>
              </a:rPr>
              <a:t>Mediator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TextBox 18"/>
          <p:cNvSpPr txBox="1"/>
          <p:nvPr/>
        </p:nvSpPr>
        <p:spPr>
          <a:xfrm>
            <a:off x="656370" y="1613298"/>
            <a:ext cx="4587105" cy="162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31"/>
              </a:lnSpc>
            </a:pPr>
            <a:r>
              <a:rPr lang="en-US" sz="9450">
                <a:solidFill>
                  <a:srgbClr val="000000"/>
                </a:solidFill>
                <a:latin typeface="Roboto Condensed Bold"/>
              </a:rPr>
              <a:t>Mediator </a:t>
            </a:r>
          </a:p>
        </p:txBody>
      </p:sp>
      <p:sp>
        <p:nvSpPr>
          <p:cNvPr id="19" name="Freeform 19"/>
          <p:cNvSpPr/>
          <p:nvPr/>
        </p:nvSpPr>
        <p:spPr>
          <a:xfrm>
            <a:off x="5729249" y="0"/>
            <a:ext cx="15939757" cy="10287000"/>
          </a:xfrm>
          <a:custGeom>
            <a:avLst/>
            <a:gdLst/>
            <a:ahLst/>
            <a:cxnLst/>
            <a:rect l="l" t="t" r="r" b="b"/>
            <a:pathLst>
              <a:path w="15939757" h="10287000">
                <a:moveTo>
                  <a:pt x="0" y="0"/>
                </a:moveTo>
                <a:lnTo>
                  <a:pt x="15939758" y="0"/>
                </a:lnTo>
                <a:lnTo>
                  <a:pt x="1593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0" name="TextBox 20"/>
          <p:cNvSpPr txBox="1"/>
          <p:nvPr/>
        </p:nvSpPr>
        <p:spPr>
          <a:xfrm>
            <a:off x="0" y="3657941"/>
            <a:ext cx="16045989" cy="3973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9239" lvl="1" indent="-409619" algn="just">
              <a:lnSpc>
                <a:spcPts val="5312"/>
              </a:lnSpc>
              <a:buFont typeface="Arial"/>
              <a:buChar char="•"/>
            </a:pPr>
            <a:r>
              <a:rPr lang="en-US" sz="3794" dirty="0">
                <a:solidFill>
                  <a:srgbClr val="000000"/>
                </a:solidFill>
                <a:latin typeface="Roboto Condensed Bold"/>
              </a:rPr>
              <a:t>An intermediary between </a:t>
            </a:r>
          </a:p>
          <a:p>
            <a:pPr algn="just">
              <a:lnSpc>
                <a:spcPts val="5312"/>
              </a:lnSpc>
            </a:pPr>
            <a:r>
              <a:rPr lang="en-US" sz="3794" dirty="0">
                <a:solidFill>
                  <a:srgbClr val="000000"/>
                </a:solidFill>
                <a:latin typeface="Roboto Condensed Bold"/>
              </a:rPr>
              <a:t>       the patient and the doctor</a:t>
            </a:r>
          </a:p>
          <a:p>
            <a:pPr algn="just">
              <a:lnSpc>
                <a:spcPts val="5312"/>
              </a:lnSpc>
            </a:pPr>
            <a:endParaRPr lang="en-US" sz="3794" dirty="0">
              <a:solidFill>
                <a:srgbClr val="000000"/>
              </a:solidFill>
              <a:latin typeface="Roboto Condensed Bold"/>
            </a:endParaRPr>
          </a:p>
          <a:p>
            <a:pPr marL="819239" lvl="1" indent="-409619" algn="just">
              <a:lnSpc>
                <a:spcPts val="5312"/>
              </a:lnSpc>
              <a:buFont typeface="Arial"/>
              <a:buChar char="•"/>
            </a:pPr>
            <a:r>
              <a:rPr lang="en-US" sz="3794" dirty="0">
                <a:solidFill>
                  <a:srgbClr val="000000"/>
                </a:solidFill>
                <a:latin typeface="Roboto Condensed Bold"/>
              </a:rPr>
              <a:t>Record the patient's medical history</a:t>
            </a:r>
          </a:p>
          <a:p>
            <a:pPr algn="just">
              <a:lnSpc>
                <a:spcPts val="5312"/>
              </a:lnSpc>
            </a:pPr>
            <a:endParaRPr lang="en-US" sz="3794" dirty="0">
              <a:solidFill>
                <a:srgbClr val="000000"/>
              </a:solidFill>
              <a:latin typeface="Roboto Condensed Bold"/>
            </a:endParaRPr>
          </a:p>
          <a:p>
            <a:pPr marL="819239" lvl="1" indent="-409619" algn="just">
              <a:lnSpc>
                <a:spcPts val="5312"/>
              </a:lnSpc>
              <a:buFont typeface="Arial"/>
              <a:buChar char="•"/>
            </a:pPr>
            <a:r>
              <a:rPr lang="en-US" sz="3794" dirty="0">
                <a:solidFill>
                  <a:srgbClr val="000000"/>
                </a:solidFill>
                <a:latin typeface="Roboto Condensed Bold"/>
              </a:rPr>
              <a:t>Medication conflicts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TextBox 18"/>
          <p:cNvSpPr txBox="1"/>
          <p:nvPr/>
        </p:nvSpPr>
        <p:spPr>
          <a:xfrm>
            <a:off x="-272506" y="1988659"/>
            <a:ext cx="8762333" cy="1094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7"/>
              </a:lnSpc>
            </a:pPr>
            <a:r>
              <a:rPr lang="en-US" sz="6319">
                <a:solidFill>
                  <a:srgbClr val="000000"/>
                </a:solidFill>
                <a:latin typeface="Roboto Condensed Bold"/>
              </a:rPr>
              <a:t>Pneumonia:</a:t>
            </a:r>
            <a:r>
              <a:rPr lang="en-US" sz="6319">
                <a:solidFill>
                  <a:srgbClr val="345EE9"/>
                </a:solidFill>
                <a:latin typeface="Roboto Condensed Bold"/>
              </a:rPr>
              <a:t> 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93273" y="-115445"/>
            <a:ext cx="19074545" cy="10402445"/>
          </a:xfrm>
          <a:custGeom>
            <a:avLst/>
            <a:gdLst/>
            <a:ahLst/>
            <a:cxnLst/>
            <a:rect l="l" t="t" r="r" b="b"/>
            <a:pathLst>
              <a:path w="19074545" h="10402445">
                <a:moveTo>
                  <a:pt x="0" y="0"/>
                </a:moveTo>
                <a:lnTo>
                  <a:pt x="19074546" y="0"/>
                </a:lnTo>
                <a:lnTo>
                  <a:pt x="19074546" y="10402445"/>
                </a:lnTo>
                <a:lnTo>
                  <a:pt x="0" y="10402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169" b="-13169"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TextBox 18"/>
          <p:cNvSpPr txBox="1"/>
          <p:nvPr/>
        </p:nvSpPr>
        <p:spPr>
          <a:xfrm>
            <a:off x="-1913266" y="2047474"/>
            <a:ext cx="8762333" cy="2216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7"/>
              </a:lnSpc>
            </a:pPr>
            <a:r>
              <a:rPr lang="en-US" sz="6319">
                <a:solidFill>
                  <a:srgbClr val="000000"/>
                </a:solidFill>
                <a:latin typeface="Roboto Condensed Bold"/>
              </a:rPr>
              <a:t>Search for</a:t>
            </a:r>
          </a:p>
          <a:p>
            <a:pPr algn="ctr">
              <a:lnSpc>
                <a:spcPts val="8847"/>
              </a:lnSpc>
            </a:pPr>
            <a:r>
              <a:rPr lang="en-US" sz="6319">
                <a:solidFill>
                  <a:srgbClr val="000000"/>
                </a:solidFill>
                <a:latin typeface="Roboto Condensed Bold"/>
              </a:rPr>
              <a:t> patient data</a:t>
            </a:r>
            <a:r>
              <a:rPr lang="en-US" sz="6319">
                <a:solidFill>
                  <a:srgbClr val="345EE9"/>
                </a:solidFill>
                <a:latin typeface="Roboto Condensed Bold"/>
              </a:rPr>
              <a:t> </a:t>
            </a:r>
          </a:p>
        </p:txBody>
      </p:sp>
      <p:sp>
        <p:nvSpPr>
          <p:cNvPr id="19" name="Freeform 19"/>
          <p:cNvSpPr/>
          <p:nvPr/>
        </p:nvSpPr>
        <p:spPr>
          <a:xfrm>
            <a:off x="4680980" y="-243831"/>
            <a:ext cx="16754329" cy="11166760"/>
          </a:xfrm>
          <a:custGeom>
            <a:avLst/>
            <a:gdLst/>
            <a:ahLst/>
            <a:cxnLst/>
            <a:rect l="l" t="t" r="r" b="b"/>
            <a:pathLst>
              <a:path w="16754329" h="11166760">
                <a:moveTo>
                  <a:pt x="0" y="0"/>
                </a:moveTo>
                <a:lnTo>
                  <a:pt x="16754329" y="0"/>
                </a:lnTo>
                <a:lnTo>
                  <a:pt x="16754329" y="11166760"/>
                </a:lnTo>
                <a:lnTo>
                  <a:pt x="0" y="11166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Freeform 18"/>
          <p:cNvSpPr/>
          <p:nvPr/>
        </p:nvSpPr>
        <p:spPr>
          <a:xfrm>
            <a:off x="6284579" y="-95993"/>
            <a:ext cx="12003421" cy="10478987"/>
          </a:xfrm>
          <a:custGeom>
            <a:avLst/>
            <a:gdLst/>
            <a:ahLst/>
            <a:cxnLst/>
            <a:rect l="l" t="t" r="r" b="b"/>
            <a:pathLst>
              <a:path w="12003421" h="10478987">
                <a:moveTo>
                  <a:pt x="0" y="0"/>
                </a:moveTo>
                <a:lnTo>
                  <a:pt x="12003421" y="0"/>
                </a:lnTo>
                <a:lnTo>
                  <a:pt x="12003421" y="10478986"/>
                </a:lnTo>
                <a:lnTo>
                  <a:pt x="0" y="10478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9" name="Freeform 19"/>
          <p:cNvSpPr/>
          <p:nvPr/>
        </p:nvSpPr>
        <p:spPr>
          <a:xfrm>
            <a:off x="6261616" y="-191987"/>
            <a:ext cx="13879453" cy="10478987"/>
          </a:xfrm>
          <a:custGeom>
            <a:avLst/>
            <a:gdLst/>
            <a:ahLst/>
            <a:cxnLst/>
            <a:rect l="l" t="t" r="r" b="b"/>
            <a:pathLst>
              <a:path w="13879453" h="10478987">
                <a:moveTo>
                  <a:pt x="0" y="0"/>
                </a:moveTo>
                <a:lnTo>
                  <a:pt x="13879453" y="0"/>
                </a:lnTo>
                <a:lnTo>
                  <a:pt x="13879453" y="10478987"/>
                </a:lnTo>
                <a:lnTo>
                  <a:pt x="0" y="10478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0" name="TextBox 20"/>
          <p:cNvSpPr txBox="1"/>
          <p:nvPr/>
        </p:nvSpPr>
        <p:spPr>
          <a:xfrm>
            <a:off x="-230034" y="1836257"/>
            <a:ext cx="6657922" cy="83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000000"/>
                </a:solidFill>
                <a:latin typeface="Roboto Condensed Bold"/>
              </a:rPr>
              <a:t>Conflicting medication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171</Words>
  <Application>Microsoft Office PowerPoint</Application>
  <PresentationFormat>Custom</PresentationFormat>
  <Paragraphs>49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Roboto Condensed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2</dc:title>
  <dc:creator>Ali Arabi</dc:creator>
  <cp:lastModifiedBy>على عربى على محمد على</cp:lastModifiedBy>
  <cp:revision>4</cp:revision>
  <dcterms:created xsi:type="dcterms:W3CDTF">2006-08-16T00:00:00Z</dcterms:created>
  <dcterms:modified xsi:type="dcterms:W3CDTF">2024-05-14T09:26:51Z</dcterms:modified>
  <dc:identifier>DAFcltg_N8Q</dc:identifier>
</cp:coreProperties>
</file>